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TDTD한강고딕" charset="1" panose="02000503000000000000"/>
      <p:regular r:id="rId23"/>
    </p:embeddedFont>
    <p:embeddedFont>
      <p:font typeface="윤고딕" charset="1" panose="020B0503000000000000"/>
      <p:regular r:id="rId24"/>
    </p:embeddedFont>
    <p:embeddedFont>
      <p:font typeface="윤고딕 Light" charset="1" panose="020B0503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jpeg" Type="http://schemas.openxmlformats.org/officeDocument/2006/relationships/image"/><Relationship Id="rId5" Target="../media/VAGyQqRBHFk.mp4" Type="http://schemas.openxmlformats.org/officeDocument/2006/relationships/video"/><Relationship Id="rId6" Target="../media/VAGyQqRBHFk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9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4211267"/>
            <a:ext cx="14537608" cy="0"/>
          </a:xfrm>
          <a:prstGeom prst="line">
            <a:avLst/>
          </a:prstGeom>
          <a:ln cap="flat" w="9525">
            <a:solidFill>
              <a:srgbClr val="7F90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742411" y="2830068"/>
            <a:ext cx="8896652" cy="2609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99"/>
              </a:lnSpc>
            </a:pPr>
            <a:r>
              <a:rPr lang="en-US" sz="74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APB </a:t>
            </a:r>
          </a:p>
          <a:p>
            <a:pPr algn="l">
              <a:lnSpc>
                <a:spcPts val="10499"/>
              </a:lnSpc>
              <a:spcBef>
                <a:spcPct val="0"/>
              </a:spcBef>
            </a:pPr>
            <a:r>
              <a:rPr lang="en-US" sz="74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AXI4 _ Lite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64709" y="7435233"/>
            <a:ext cx="14537608" cy="497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AI 시스템 반도체 설계 2기 - 이현수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71929" y="2022124"/>
            <a:ext cx="5591266" cy="523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RISC-V RV32I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9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09896" y="2203976"/>
            <a:ext cx="14537608" cy="0"/>
          </a:xfrm>
          <a:prstGeom prst="line">
            <a:avLst/>
          </a:prstGeom>
          <a:ln cap="flat" w="9525">
            <a:solidFill>
              <a:srgbClr val="7F90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608099" y="2314424"/>
            <a:ext cx="13071802" cy="7009754"/>
          </a:xfrm>
          <a:custGeom>
            <a:avLst/>
            <a:gdLst/>
            <a:ahLst/>
            <a:cxnLst/>
            <a:rect r="r" b="b" t="t" l="l"/>
            <a:pathLst>
              <a:path h="7009754" w="13071802">
                <a:moveTo>
                  <a:pt x="0" y="0"/>
                </a:moveTo>
                <a:lnTo>
                  <a:pt x="13071802" y="0"/>
                </a:lnTo>
                <a:lnTo>
                  <a:pt x="13071802" y="7009754"/>
                </a:lnTo>
                <a:lnTo>
                  <a:pt x="0" y="70097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49503" y="705896"/>
            <a:ext cx="2525890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45799" y="794442"/>
            <a:ext cx="13221247" cy="1120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AXI4_Lite Block Diagram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152546" y="9295571"/>
            <a:ext cx="389120" cy="26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4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9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09896" y="2203976"/>
            <a:ext cx="14537608" cy="0"/>
          </a:xfrm>
          <a:prstGeom prst="line">
            <a:avLst/>
          </a:prstGeom>
          <a:ln cap="flat" w="9525">
            <a:solidFill>
              <a:srgbClr val="7F90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726213" y="2494489"/>
            <a:ext cx="9063733" cy="6763811"/>
          </a:xfrm>
          <a:custGeom>
            <a:avLst/>
            <a:gdLst/>
            <a:ahLst/>
            <a:cxnLst/>
            <a:rect r="r" b="b" t="t" l="l"/>
            <a:pathLst>
              <a:path h="6763811" w="9063733">
                <a:moveTo>
                  <a:pt x="0" y="0"/>
                </a:moveTo>
                <a:lnTo>
                  <a:pt x="9063734" y="0"/>
                </a:lnTo>
                <a:lnTo>
                  <a:pt x="9063734" y="6763811"/>
                </a:lnTo>
                <a:lnTo>
                  <a:pt x="0" y="67638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49503" y="705896"/>
            <a:ext cx="2525890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45799" y="794442"/>
            <a:ext cx="13221247" cy="1120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AXI4_Lite Block Diagram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51211" y="2361139"/>
            <a:ext cx="5248366" cy="523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 u="sng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FSM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152546" y="9295571"/>
            <a:ext cx="389120" cy="26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4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9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09896" y="2203976"/>
            <a:ext cx="14537608" cy="0"/>
          </a:xfrm>
          <a:prstGeom prst="line">
            <a:avLst/>
          </a:prstGeom>
          <a:ln cap="flat" w="9525">
            <a:solidFill>
              <a:srgbClr val="7F90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674390" y="2497641"/>
            <a:ext cx="9105265" cy="6760659"/>
          </a:xfrm>
          <a:custGeom>
            <a:avLst/>
            <a:gdLst/>
            <a:ahLst/>
            <a:cxnLst/>
            <a:rect r="r" b="b" t="t" l="l"/>
            <a:pathLst>
              <a:path h="6760659" w="9105265">
                <a:moveTo>
                  <a:pt x="0" y="0"/>
                </a:moveTo>
                <a:lnTo>
                  <a:pt x="9105264" y="0"/>
                </a:lnTo>
                <a:lnTo>
                  <a:pt x="9105264" y="6760659"/>
                </a:lnTo>
                <a:lnTo>
                  <a:pt x="0" y="67606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49503" y="705896"/>
            <a:ext cx="2525890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45799" y="794442"/>
            <a:ext cx="13221247" cy="1120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AXI4_Lite Block Diagram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51211" y="2361139"/>
            <a:ext cx="5248366" cy="523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 u="sng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FSM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152546" y="9295571"/>
            <a:ext cx="389120" cy="26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4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9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09896" y="2203976"/>
            <a:ext cx="14537608" cy="0"/>
          </a:xfrm>
          <a:prstGeom prst="line">
            <a:avLst/>
          </a:prstGeom>
          <a:ln cap="flat" w="9525">
            <a:solidFill>
              <a:srgbClr val="7F90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809896" y="2494489"/>
            <a:ext cx="5786369" cy="6593963"/>
          </a:xfrm>
          <a:custGeom>
            <a:avLst/>
            <a:gdLst/>
            <a:ahLst/>
            <a:cxnLst/>
            <a:rect r="r" b="b" t="t" l="l"/>
            <a:pathLst>
              <a:path h="6593963" w="5786369">
                <a:moveTo>
                  <a:pt x="0" y="0"/>
                </a:moveTo>
                <a:lnTo>
                  <a:pt x="5786368" y="0"/>
                </a:lnTo>
                <a:lnTo>
                  <a:pt x="5786368" y="6593962"/>
                </a:lnTo>
                <a:lnTo>
                  <a:pt x="0" y="65939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49503" y="705896"/>
            <a:ext cx="2525890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45799" y="794442"/>
            <a:ext cx="13221247" cy="1120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AXI4_Lite 검증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725900" y="3206307"/>
            <a:ext cx="9344516" cy="5170326"/>
            <a:chOff x="0" y="0"/>
            <a:chExt cx="12459355" cy="689376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302728" y="0"/>
              <a:ext cx="11156627" cy="6893768"/>
            </a:xfrm>
            <a:custGeom>
              <a:avLst/>
              <a:gdLst/>
              <a:ahLst/>
              <a:cxnLst/>
              <a:rect r="r" b="b" t="t" l="l"/>
              <a:pathLst>
                <a:path h="6893768" w="11156627">
                  <a:moveTo>
                    <a:pt x="0" y="0"/>
                  </a:moveTo>
                  <a:lnTo>
                    <a:pt x="11156627" y="0"/>
                  </a:lnTo>
                  <a:lnTo>
                    <a:pt x="11156627" y="6893768"/>
                  </a:lnTo>
                  <a:lnTo>
                    <a:pt x="0" y="68937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5061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02728" cy="6893768"/>
            </a:xfrm>
            <a:custGeom>
              <a:avLst/>
              <a:gdLst/>
              <a:ahLst/>
              <a:cxnLst/>
              <a:rect r="r" b="b" t="t" l="l"/>
              <a:pathLst>
                <a:path h="6893768" w="1302728">
                  <a:moveTo>
                    <a:pt x="0" y="0"/>
                  </a:moveTo>
                  <a:lnTo>
                    <a:pt x="1302728" y="0"/>
                  </a:lnTo>
                  <a:lnTo>
                    <a:pt x="1302728" y="6893768"/>
                  </a:lnTo>
                  <a:lnTo>
                    <a:pt x="0" y="68937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056675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222718" y="6868584"/>
            <a:ext cx="1458478" cy="796798"/>
            <a:chOff x="0" y="0"/>
            <a:chExt cx="770314" cy="42083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70314" cy="420839"/>
            </a:xfrm>
            <a:custGeom>
              <a:avLst/>
              <a:gdLst/>
              <a:ahLst/>
              <a:cxnLst/>
              <a:rect r="r" b="b" t="t" l="l"/>
              <a:pathLst>
                <a:path h="420839" w="770314">
                  <a:moveTo>
                    <a:pt x="770314" y="0"/>
                  </a:moveTo>
                  <a:lnTo>
                    <a:pt x="770314" y="420839"/>
                  </a:lnTo>
                  <a:lnTo>
                    <a:pt x="0" y="4208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770314" cy="458939"/>
            </a:xfrm>
            <a:prstGeom prst="rect">
              <a:avLst/>
            </a:prstGeom>
          </p:spPr>
          <p:txBody>
            <a:bodyPr anchor="ctr" rtlCol="false" tIns="46334" lIns="46334" bIns="46334" rIns="46334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>
            <a:off x="3667114" y="7252473"/>
            <a:ext cx="3649153" cy="14509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7" id="17"/>
          <p:cNvGrpSpPr/>
          <p:nvPr/>
        </p:nvGrpSpPr>
        <p:grpSpPr>
          <a:xfrm rot="0">
            <a:off x="7725900" y="7220453"/>
            <a:ext cx="969151" cy="444928"/>
            <a:chOff x="0" y="0"/>
            <a:chExt cx="770843" cy="35388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70843" cy="353886"/>
            </a:xfrm>
            <a:custGeom>
              <a:avLst/>
              <a:gdLst/>
              <a:ahLst/>
              <a:cxnLst/>
              <a:rect r="r" b="b" t="t" l="l"/>
              <a:pathLst>
                <a:path h="353886" w="770843">
                  <a:moveTo>
                    <a:pt x="770843" y="0"/>
                  </a:moveTo>
                  <a:lnTo>
                    <a:pt x="770843" y="353886"/>
                  </a:lnTo>
                  <a:lnTo>
                    <a:pt x="0" y="3538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770843" cy="391986"/>
            </a:xfrm>
            <a:prstGeom prst="rect">
              <a:avLst/>
            </a:prstGeom>
          </p:spPr>
          <p:txBody>
            <a:bodyPr anchor="ctr" rtlCol="false" tIns="46334" lIns="46334" bIns="46334" rIns="46334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725900" y="3726364"/>
            <a:ext cx="969151" cy="444928"/>
            <a:chOff x="0" y="0"/>
            <a:chExt cx="770843" cy="35388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70843" cy="353886"/>
            </a:xfrm>
            <a:custGeom>
              <a:avLst/>
              <a:gdLst/>
              <a:ahLst/>
              <a:cxnLst/>
              <a:rect r="r" b="b" t="t" l="l"/>
              <a:pathLst>
                <a:path h="353886" w="770843">
                  <a:moveTo>
                    <a:pt x="770843" y="0"/>
                  </a:moveTo>
                  <a:lnTo>
                    <a:pt x="770843" y="353886"/>
                  </a:lnTo>
                  <a:lnTo>
                    <a:pt x="0" y="3538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770843" cy="391986"/>
            </a:xfrm>
            <a:prstGeom prst="rect">
              <a:avLst/>
            </a:prstGeom>
          </p:spPr>
          <p:txBody>
            <a:bodyPr anchor="ctr" rtlCol="false" tIns="46334" lIns="46334" bIns="46334" rIns="46334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725900" y="4282694"/>
            <a:ext cx="969151" cy="444928"/>
            <a:chOff x="0" y="0"/>
            <a:chExt cx="770843" cy="35388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70843" cy="353886"/>
            </a:xfrm>
            <a:custGeom>
              <a:avLst/>
              <a:gdLst/>
              <a:ahLst/>
              <a:cxnLst/>
              <a:rect r="r" b="b" t="t" l="l"/>
              <a:pathLst>
                <a:path h="353886" w="770843">
                  <a:moveTo>
                    <a:pt x="770843" y="0"/>
                  </a:moveTo>
                  <a:lnTo>
                    <a:pt x="770843" y="353886"/>
                  </a:lnTo>
                  <a:lnTo>
                    <a:pt x="0" y="3538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770843" cy="391986"/>
            </a:xfrm>
            <a:prstGeom prst="rect">
              <a:avLst/>
            </a:prstGeom>
          </p:spPr>
          <p:txBody>
            <a:bodyPr anchor="ctr" rtlCol="false" tIns="46334" lIns="46334" bIns="46334" rIns="46334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725900" y="4841922"/>
            <a:ext cx="969151" cy="444928"/>
            <a:chOff x="0" y="0"/>
            <a:chExt cx="770843" cy="35388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70843" cy="353886"/>
            </a:xfrm>
            <a:custGeom>
              <a:avLst/>
              <a:gdLst/>
              <a:ahLst/>
              <a:cxnLst/>
              <a:rect r="r" b="b" t="t" l="l"/>
              <a:pathLst>
                <a:path h="353886" w="770843">
                  <a:moveTo>
                    <a:pt x="770843" y="0"/>
                  </a:moveTo>
                  <a:lnTo>
                    <a:pt x="770843" y="353886"/>
                  </a:lnTo>
                  <a:lnTo>
                    <a:pt x="0" y="3538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770843" cy="391986"/>
            </a:xfrm>
            <a:prstGeom prst="rect">
              <a:avLst/>
            </a:prstGeom>
          </p:spPr>
          <p:txBody>
            <a:bodyPr anchor="ctr" rtlCol="false" tIns="46334" lIns="46334" bIns="46334" rIns="46334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29" id="29"/>
          <p:cNvSpPr/>
          <p:nvPr/>
        </p:nvSpPr>
        <p:spPr>
          <a:xfrm flipV="true">
            <a:off x="9599320" y="7451198"/>
            <a:ext cx="616912" cy="1124798"/>
          </a:xfrm>
          <a:prstGeom prst="line">
            <a:avLst/>
          </a:prstGeom>
          <a:ln cap="flat" w="38100">
            <a:solidFill>
              <a:srgbClr val="FF66C4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0" id="30"/>
          <p:cNvGrpSpPr/>
          <p:nvPr/>
        </p:nvGrpSpPr>
        <p:grpSpPr>
          <a:xfrm rot="0">
            <a:off x="11316222" y="4841922"/>
            <a:ext cx="441568" cy="475273"/>
            <a:chOff x="0" y="0"/>
            <a:chExt cx="420325" cy="45240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20325" cy="452409"/>
            </a:xfrm>
            <a:custGeom>
              <a:avLst/>
              <a:gdLst/>
              <a:ahLst/>
              <a:cxnLst/>
              <a:rect r="r" b="b" t="t" l="l"/>
              <a:pathLst>
                <a:path h="452409" w="420325">
                  <a:moveTo>
                    <a:pt x="420325" y="0"/>
                  </a:moveTo>
                  <a:lnTo>
                    <a:pt x="420325" y="452409"/>
                  </a:lnTo>
                  <a:lnTo>
                    <a:pt x="0" y="4524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66C4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420325" cy="490509"/>
            </a:xfrm>
            <a:prstGeom prst="rect">
              <a:avLst/>
            </a:prstGeom>
          </p:spPr>
          <p:txBody>
            <a:bodyPr anchor="ctr" rtlCol="false" tIns="47695" lIns="47695" bIns="47695" rIns="47695"/>
            <a:lstStyle/>
            <a:p>
              <a:pPr algn="ctr">
                <a:lnSpc>
                  <a:spcPts val="2519"/>
                </a:lnSpc>
              </a:pPr>
            </a:p>
          </p:txBody>
        </p:sp>
      </p:grpSp>
      <p:sp>
        <p:nvSpPr>
          <p:cNvPr name="AutoShape 33" id="33"/>
          <p:cNvSpPr/>
          <p:nvPr/>
        </p:nvSpPr>
        <p:spPr>
          <a:xfrm>
            <a:off x="11537006" y="5317195"/>
            <a:ext cx="0" cy="2134003"/>
          </a:xfrm>
          <a:prstGeom prst="line">
            <a:avLst/>
          </a:prstGeom>
          <a:ln cap="flat" w="38100">
            <a:solidFill>
              <a:srgbClr val="FF66C4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4" id="34"/>
          <p:cNvSpPr txBox="true"/>
          <p:nvPr/>
        </p:nvSpPr>
        <p:spPr>
          <a:xfrm rot="0">
            <a:off x="9202435" y="8414071"/>
            <a:ext cx="1606687" cy="397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6"/>
              </a:lnSpc>
            </a:pPr>
            <a:r>
              <a:rPr lang="en-US" sz="1555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Trigger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10275880" y="3583034"/>
            <a:ext cx="6509669" cy="183547"/>
            <a:chOff x="0" y="0"/>
            <a:chExt cx="1216918" cy="3431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216918" cy="34312"/>
            </a:xfrm>
            <a:custGeom>
              <a:avLst/>
              <a:gdLst/>
              <a:ahLst/>
              <a:cxnLst/>
              <a:rect r="r" b="b" t="t" l="l"/>
              <a:pathLst>
                <a:path h="34312" w="1216918">
                  <a:moveTo>
                    <a:pt x="1216918" y="0"/>
                  </a:moveTo>
                  <a:lnTo>
                    <a:pt x="1216918" y="34312"/>
                  </a:lnTo>
                  <a:lnTo>
                    <a:pt x="0" y="343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38B6FF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1216918" cy="72412"/>
            </a:xfrm>
            <a:prstGeom prst="rect">
              <a:avLst/>
            </a:prstGeom>
          </p:spPr>
          <p:txBody>
            <a:bodyPr anchor="ctr" rtlCol="false" tIns="47695" lIns="47695" bIns="47695" rIns="47695"/>
            <a:lstStyle/>
            <a:p>
              <a:pPr algn="ctr">
                <a:lnSpc>
                  <a:spcPts val="251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0926117" y="3726364"/>
            <a:ext cx="492143" cy="1001258"/>
            <a:chOff x="0" y="0"/>
            <a:chExt cx="468467" cy="95309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468467" cy="953090"/>
            </a:xfrm>
            <a:custGeom>
              <a:avLst/>
              <a:gdLst/>
              <a:ahLst/>
              <a:cxnLst/>
              <a:rect r="r" b="b" t="t" l="l"/>
              <a:pathLst>
                <a:path h="953090" w="468467">
                  <a:moveTo>
                    <a:pt x="468467" y="0"/>
                  </a:moveTo>
                  <a:lnTo>
                    <a:pt x="468467" y="953090"/>
                  </a:lnTo>
                  <a:lnTo>
                    <a:pt x="0" y="9530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66C4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468467" cy="991190"/>
            </a:xfrm>
            <a:prstGeom prst="rect">
              <a:avLst/>
            </a:prstGeom>
          </p:spPr>
          <p:txBody>
            <a:bodyPr anchor="ctr" rtlCol="false" tIns="47695" lIns="47695" bIns="47695" rIns="47695"/>
            <a:lstStyle/>
            <a:p>
              <a:pPr algn="ctr">
                <a:lnSpc>
                  <a:spcPts val="2519"/>
                </a:lnSpc>
              </a:pPr>
            </a:p>
          </p:txBody>
        </p:sp>
      </p:grpSp>
      <p:sp>
        <p:nvSpPr>
          <p:cNvPr name="AutoShape 41" id="41"/>
          <p:cNvSpPr/>
          <p:nvPr/>
        </p:nvSpPr>
        <p:spPr>
          <a:xfrm flipV="true">
            <a:off x="12759769" y="3012298"/>
            <a:ext cx="180731" cy="564429"/>
          </a:xfrm>
          <a:prstGeom prst="line">
            <a:avLst/>
          </a:prstGeom>
          <a:ln cap="flat" w="38100">
            <a:solidFill>
              <a:srgbClr val="38B6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42" id="42"/>
          <p:cNvSpPr txBox="true"/>
          <p:nvPr/>
        </p:nvSpPr>
        <p:spPr>
          <a:xfrm rot="0">
            <a:off x="12662468" y="2583396"/>
            <a:ext cx="1606687" cy="397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6"/>
              </a:lnSpc>
            </a:pPr>
            <a:r>
              <a:rPr lang="en-US" sz="1555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Address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10216232" y="6527198"/>
            <a:ext cx="5928051" cy="183547"/>
            <a:chOff x="0" y="0"/>
            <a:chExt cx="1108190" cy="34312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108190" cy="34312"/>
            </a:xfrm>
            <a:custGeom>
              <a:avLst/>
              <a:gdLst/>
              <a:ahLst/>
              <a:cxnLst/>
              <a:rect r="r" b="b" t="t" l="l"/>
              <a:pathLst>
                <a:path h="34312" w="1108190">
                  <a:moveTo>
                    <a:pt x="1108190" y="0"/>
                  </a:moveTo>
                  <a:lnTo>
                    <a:pt x="1108190" y="34312"/>
                  </a:lnTo>
                  <a:lnTo>
                    <a:pt x="0" y="343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38B6FF"/>
              </a:solidFill>
              <a:prstDash val="solid"/>
              <a:miter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0" y="-38100"/>
              <a:ext cx="1108190" cy="72412"/>
            </a:xfrm>
            <a:prstGeom prst="rect">
              <a:avLst/>
            </a:prstGeom>
          </p:spPr>
          <p:txBody>
            <a:bodyPr anchor="ctr" rtlCol="false" tIns="47695" lIns="47695" bIns="47695" rIns="47695"/>
            <a:lstStyle/>
            <a:p>
              <a:pPr algn="ctr">
                <a:lnSpc>
                  <a:spcPts val="2519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7725900" y="6500187"/>
            <a:ext cx="969151" cy="581482"/>
            <a:chOff x="0" y="0"/>
            <a:chExt cx="770843" cy="462498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770843" cy="462498"/>
            </a:xfrm>
            <a:custGeom>
              <a:avLst/>
              <a:gdLst/>
              <a:ahLst/>
              <a:cxnLst/>
              <a:rect r="r" b="b" t="t" l="l"/>
              <a:pathLst>
                <a:path h="462498" w="770843">
                  <a:moveTo>
                    <a:pt x="770843" y="0"/>
                  </a:moveTo>
                  <a:lnTo>
                    <a:pt x="770843" y="462498"/>
                  </a:lnTo>
                  <a:lnTo>
                    <a:pt x="0" y="462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0" y="-38100"/>
              <a:ext cx="770843" cy="500598"/>
            </a:xfrm>
            <a:prstGeom prst="rect">
              <a:avLst/>
            </a:prstGeom>
          </p:spPr>
          <p:txBody>
            <a:bodyPr anchor="ctr" rtlCol="false" tIns="46334" lIns="46334" bIns="46334" rIns="46334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14137658" y="7594265"/>
            <a:ext cx="2993499" cy="879638"/>
            <a:chOff x="0" y="0"/>
            <a:chExt cx="468467" cy="137659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468467" cy="137659"/>
            </a:xfrm>
            <a:custGeom>
              <a:avLst/>
              <a:gdLst/>
              <a:ahLst/>
              <a:cxnLst/>
              <a:rect r="r" b="b" t="t" l="l"/>
              <a:pathLst>
                <a:path h="137659" w="468467">
                  <a:moveTo>
                    <a:pt x="468467" y="0"/>
                  </a:moveTo>
                  <a:lnTo>
                    <a:pt x="468467" y="137659"/>
                  </a:lnTo>
                  <a:lnTo>
                    <a:pt x="0" y="137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66C4"/>
              </a:solidFill>
              <a:prstDash val="solid"/>
              <a:miter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0" y="-38100"/>
              <a:ext cx="468467" cy="175759"/>
            </a:xfrm>
            <a:prstGeom prst="rect">
              <a:avLst/>
            </a:prstGeom>
          </p:spPr>
          <p:txBody>
            <a:bodyPr anchor="ctr" rtlCol="false" tIns="47695" lIns="47695" bIns="47695" rIns="47695"/>
            <a:lstStyle/>
            <a:p>
              <a:pPr algn="ctr">
                <a:lnSpc>
                  <a:spcPts val="2519"/>
                </a:lnSpc>
              </a:pPr>
            </a:p>
          </p:txBody>
        </p:sp>
      </p:grpSp>
      <p:sp>
        <p:nvSpPr>
          <p:cNvPr name="AutoShape 52" id="52"/>
          <p:cNvSpPr/>
          <p:nvPr/>
        </p:nvSpPr>
        <p:spPr>
          <a:xfrm flipV="true">
            <a:off x="13530714" y="8034084"/>
            <a:ext cx="606944" cy="719599"/>
          </a:xfrm>
          <a:prstGeom prst="line">
            <a:avLst/>
          </a:prstGeom>
          <a:ln cap="flat" w="38100">
            <a:solidFill>
              <a:srgbClr val="FF66C4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53" id="53"/>
          <p:cNvSpPr txBox="true"/>
          <p:nvPr/>
        </p:nvSpPr>
        <p:spPr>
          <a:xfrm rot="0">
            <a:off x="12662468" y="8591758"/>
            <a:ext cx="2673828" cy="397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6"/>
              </a:lnSpc>
            </a:pPr>
            <a:r>
              <a:rPr lang="en-US" sz="1555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레지스터에 write 완료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7152546" y="9295571"/>
            <a:ext cx="389120" cy="26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4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9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725900" y="2981115"/>
            <a:ext cx="9127462" cy="5594123"/>
            <a:chOff x="0" y="0"/>
            <a:chExt cx="12169949" cy="745883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70805" y="0"/>
              <a:ext cx="10799144" cy="7458831"/>
            </a:xfrm>
            <a:custGeom>
              <a:avLst/>
              <a:gdLst/>
              <a:ahLst/>
              <a:cxnLst/>
              <a:rect r="r" b="b" t="t" l="l"/>
              <a:pathLst>
                <a:path h="7458831" w="10799144">
                  <a:moveTo>
                    <a:pt x="0" y="0"/>
                  </a:moveTo>
                  <a:lnTo>
                    <a:pt x="10799144" y="0"/>
                  </a:lnTo>
                  <a:lnTo>
                    <a:pt x="10799144" y="7458831"/>
                  </a:lnTo>
                  <a:lnTo>
                    <a:pt x="0" y="7458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9532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77448" cy="7458831"/>
            </a:xfrm>
            <a:custGeom>
              <a:avLst/>
              <a:gdLst/>
              <a:ahLst/>
              <a:cxnLst/>
              <a:rect r="r" b="b" t="t" l="l"/>
              <a:pathLst>
                <a:path h="7458831" w="1377448">
                  <a:moveTo>
                    <a:pt x="0" y="0"/>
                  </a:moveTo>
                  <a:lnTo>
                    <a:pt x="1377448" y="0"/>
                  </a:lnTo>
                  <a:lnTo>
                    <a:pt x="1377448" y="7458831"/>
                  </a:lnTo>
                  <a:lnTo>
                    <a:pt x="0" y="7458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993931" b="0"/>
              </a:stretch>
            </a:blipFill>
          </p:spPr>
        </p:sp>
      </p:grpSp>
      <p:sp>
        <p:nvSpPr>
          <p:cNvPr name="AutoShape 9" id="9"/>
          <p:cNvSpPr/>
          <p:nvPr/>
        </p:nvSpPr>
        <p:spPr>
          <a:xfrm>
            <a:off x="1809896" y="2203976"/>
            <a:ext cx="14537608" cy="0"/>
          </a:xfrm>
          <a:prstGeom prst="line">
            <a:avLst/>
          </a:prstGeom>
          <a:ln cap="flat" w="9525">
            <a:solidFill>
              <a:srgbClr val="7F90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809896" y="2494489"/>
            <a:ext cx="5786369" cy="6593963"/>
          </a:xfrm>
          <a:custGeom>
            <a:avLst/>
            <a:gdLst/>
            <a:ahLst/>
            <a:cxnLst/>
            <a:rect r="r" b="b" t="t" l="l"/>
            <a:pathLst>
              <a:path h="6593963" w="5786369">
                <a:moveTo>
                  <a:pt x="0" y="0"/>
                </a:moveTo>
                <a:lnTo>
                  <a:pt x="5786368" y="0"/>
                </a:lnTo>
                <a:lnTo>
                  <a:pt x="5786368" y="6593962"/>
                </a:lnTo>
                <a:lnTo>
                  <a:pt x="0" y="65939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222718" y="7734668"/>
            <a:ext cx="1458478" cy="796798"/>
            <a:chOff x="0" y="0"/>
            <a:chExt cx="770314" cy="42083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70314" cy="420839"/>
            </a:xfrm>
            <a:custGeom>
              <a:avLst/>
              <a:gdLst/>
              <a:ahLst/>
              <a:cxnLst/>
              <a:rect r="r" b="b" t="t" l="l"/>
              <a:pathLst>
                <a:path h="420839" w="770314">
                  <a:moveTo>
                    <a:pt x="770314" y="0"/>
                  </a:moveTo>
                  <a:lnTo>
                    <a:pt x="770314" y="420839"/>
                  </a:lnTo>
                  <a:lnTo>
                    <a:pt x="0" y="4208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770314" cy="458939"/>
            </a:xfrm>
            <a:prstGeom prst="rect">
              <a:avLst/>
            </a:prstGeom>
          </p:spPr>
          <p:txBody>
            <a:bodyPr anchor="ctr" rtlCol="false" tIns="46334" lIns="46334" bIns="46334" rIns="46334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3667114" y="8118558"/>
            <a:ext cx="3649153" cy="14509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5" id="15"/>
          <p:cNvGrpSpPr/>
          <p:nvPr/>
        </p:nvGrpSpPr>
        <p:grpSpPr>
          <a:xfrm rot="0">
            <a:off x="7761987" y="7149337"/>
            <a:ext cx="969151" cy="625362"/>
            <a:chOff x="0" y="0"/>
            <a:chExt cx="770843" cy="497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70843" cy="497400"/>
            </a:xfrm>
            <a:custGeom>
              <a:avLst/>
              <a:gdLst/>
              <a:ahLst/>
              <a:cxnLst/>
              <a:rect r="r" b="b" t="t" l="l"/>
              <a:pathLst>
                <a:path h="497400" w="770843">
                  <a:moveTo>
                    <a:pt x="770843" y="0"/>
                  </a:moveTo>
                  <a:lnTo>
                    <a:pt x="770843" y="497400"/>
                  </a:lnTo>
                  <a:lnTo>
                    <a:pt x="0" y="497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770843" cy="535500"/>
            </a:xfrm>
            <a:prstGeom prst="rect">
              <a:avLst/>
            </a:prstGeom>
          </p:spPr>
          <p:txBody>
            <a:bodyPr anchor="ctr" rtlCol="false" tIns="46334" lIns="46334" bIns="46334" rIns="46334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725900" y="5143500"/>
            <a:ext cx="1059369" cy="1612248"/>
            <a:chOff x="0" y="0"/>
            <a:chExt cx="842600" cy="12823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42600" cy="1282349"/>
            </a:xfrm>
            <a:custGeom>
              <a:avLst/>
              <a:gdLst/>
              <a:ahLst/>
              <a:cxnLst/>
              <a:rect r="r" b="b" t="t" l="l"/>
              <a:pathLst>
                <a:path h="1282349" w="842600">
                  <a:moveTo>
                    <a:pt x="842600" y="0"/>
                  </a:moveTo>
                  <a:lnTo>
                    <a:pt x="842600" y="1282349"/>
                  </a:lnTo>
                  <a:lnTo>
                    <a:pt x="0" y="12823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842600" cy="1320449"/>
            </a:xfrm>
            <a:prstGeom prst="rect">
              <a:avLst/>
            </a:prstGeom>
          </p:spPr>
          <p:txBody>
            <a:bodyPr anchor="ctr" rtlCol="false" tIns="46334" lIns="46334" bIns="46334" rIns="46334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21" id="21"/>
          <p:cNvSpPr/>
          <p:nvPr/>
        </p:nvSpPr>
        <p:spPr>
          <a:xfrm flipV="true">
            <a:off x="11079830" y="7574659"/>
            <a:ext cx="616912" cy="1124798"/>
          </a:xfrm>
          <a:prstGeom prst="line">
            <a:avLst/>
          </a:prstGeom>
          <a:ln cap="flat" w="38100">
            <a:solidFill>
              <a:srgbClr val="FF66C4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>
            <a:off x="12641418" y="6368028"/>
            <a:ext cx="2006" cy="1225788"/>
          </a:xfrm>
          <a:prstGeom prst="line">
            <a:avLst/>
          </a:prstGeom>
          <a:ln cap="flat" w="38100">
            <a:solidFill>
              <a:srgbClr val="FF66C4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 flipH="true" flipV="true">
            <a:off x="14137658" y="2902927"/>
            <a:ext cx="160599" cy="2234764"/>
          </a:xfrm>
          <a:prstGeom prst="line">
            <a:avLst/>
          </a:prstGeom>
          <a:ln cap="flat" w="38100">
            <a:solidFill>
              <a:srgbClr val="38B6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4" id="24"/>
          <p:cNvGrpSpPr/>
          <p:nvPr/>
        </p:nvGrpSpPr>
        <p:grpSpPr>
          <a:xfrm rot="0">
            <a:off x="11635648" y="6530099"/>
            <a:ext cx="5217714" cy="279779"/>
            <a:chOff x="0" y="0"/>
            <a:chExt cx="1108190" cy="5942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08190" cy="59422"/>
            </a:xfrm>
            <a:custGeom>
              <a:avLst/>
              <a:gdLst/>
              <a:ahLst/>
              <a:cxnLst/>
              <a:rect r="r" b="b" t="t" l="l"/>
              <a:pathLst>
                <a:path h="59422" w="1108190">
                  <a:moveTo>
                    <a:pt x="1108190" y="0"/>
                  </a:moveTo>
                  <a:lnTo>
                    <a:pt x="1108190" y="59422"/>
                  </a:lnTo>
                  <a:lnTo>
                    <a:pt x="0" y="594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38B6FF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108190" cy="97522"/>
            </a:xfrm>
            <a:prstGeom prst="rect">
              <a:avLst/>
            </a:prstGeom>
          </p:spPr>
          <p:txBody>
            <a:bodyPr anchor="ctr" rtlCol="false" tIns="47695" lIns="47695" bIns="47695" rIns="47695"/>
            <a:lstStyle/>
            <a:p>
              <a:pPr algn="ctr">
                <a:lnSpc>
                  <a:spcPts val="251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949503" y="705896"/>
            <a:ext cx="2525890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06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345799" y="794442"/>
            <a:ext cx="13221247" cy="1120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AXI4_Lite 검증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616785" y="8537532"/>
            <a:ext cx="1606687" cy="397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6"/>
              </a:lnSpc>
            </a:pPr>
            <a:r>
              <a:rPr lang="en-US" sz="1555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Trigger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729610" y="2427020"/>
            <a:ext cx="1606687" cy="397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6"/>
              </a:lnSpc>
            </a:pPr>
            <a:r>
              <a:rPr lang="en-US" sz="1555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Address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771711" y="8567356"/>
            <a:ext cx="2673828" cy="397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6"/>
              </a:lnSpc>
            </a:pPr>
            <a:r>
              <a:rPr lang="en-US" sz="1555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Read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0883839" y="5129122"/>
            <a:ext cx="5969523" cy="279779"/>
            <a:chOff x="0" y="0"/>
            <a:chExt cx="1267867" cy="5942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67867" cy="59422"/>
            </a:xfrm>
            <a:custGeom>
              <a:avLst/>
              <a:gdLst/>
              <a:ahLst/>
              <a:cxnLst/>
              <a:rect r="r" b="b" t="t" l="l"/>
              <a:pathLst>
                <a:path h="59422" w="1267867">
                  <a:moveTo>
                    <a:pt x="1267867" y="0"/>
                  </a:moveTo>
                  <a:lnTo>
                    <a:pt x="1267867" y="59422"/>
                  </a:lnTo>
                  <a:lnTo>
                    <a:pt x="0" y="594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38B6FF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1267867" cy="97522"/>
            </a:xfrm>
            <a:prstGeom prst="rect">
              <a:avLst/>
            </a:prstGeom>
          </p:spPr>
          <p:txBody>
            <a:bodyPr anchor="ctr" rtlCol="false" tIns="47695" lIns="47695" bIns="47695" rIns="47695"/>
            <a:lstStyle/>
            <a:p>
              <a:pPr algn="ctr">
                <a:lnSpc>
                  <a:spcPts val="251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2416397" y="5366770"/>
            <a:ext cx="450042" cy="1001258"/>
            <a:chOff x="0" y="0"/>
            <a:chExt cx="428391" cy="95309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28391" cy="953090"/>
            </a:xfrm>
            <a:custGeom>
              <a:avLst/>
              <a:gdLst/>
              <a:ahLst/>
              <a:cxnLst/>
              <a:rect r="r" b="b" t="t" l="l"/>
              <a:pathLst>
                <a:path h="953090" w="428391">
                  <a:moveTo>
                    <a:pt x="428391" y="0"/>
                  </a:moveTo>
                  <a:lnTo>
                    <a:pt x="428391" y="953090"/>
                  </a:lnTo>
                  <a:lnTo>
                    <a:pt x="0" y="9530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66C4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428391" cy="991190"/>
            </a:xfrm>
            <a:prstGeom prst="rect">
              <a:avLst/>
            </a:prstGeom>
          </p:spPr>
          <p:txBody>
            <a:bodyPr anchor="ctr" rtlCol="false" tIns="47695" lIns="47695" bIns="47695" rIns="47695"/>
            <a:lstStyle/>
            <a:p>
              <a:pPr algn="ctr">
                <a:lnSpc>
                  <a:spcPts val="251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2416397" y="7149337"/>
            <a:ext cx="4436965" cy="248342"/>
            <a:chOff x="0" y="0"/>
            <a:chExt cx="3529070" cy="197526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3529070" cy="197526"/>
            </a:xfrm>
            <a:custGeom>
              <a:avLst/>
              <a:gdLst/>
              <a:ahLst/>
              <a:cxnLst/>
              <a:rect r="r" b="b" t="t" l="l"/>
              <a:pathLst>
                <a:path h="197526" w="3529070">
                  <a:moveTo>
                    <a:pt x="3529070" y="0"/>
                  </a:moveTo>
                  <a:lnTo>
                    <a:pt x="3529070" y="197526"/>
                  </a:lnTo>
                  <a:lnTo>
                    <a:pt x="0" y="1975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DE59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3529070" cy="235626"/>
            </a:xfrm>
            <a:prstGeom prst="rect">
              <a:avLst/>
            </a:prstGeom>
          </p:spPr>
          <p:txBody>
            <a:bodyPr anchor="ctr" rtlCol="false" tIns="46334" lIns="46334" bIns="46334" rIns="46334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2416397" y="5778176"/>
            <a:ext cx="4436965" cy="171448"/>
            <a:chOff x="0" y="0"/>
            <a:chExt cx="3529070" cy="136366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3529070" cy="136366"/>
            </a:xfrm>
            <a:custGeom>
              <a:avLst/>
              <a:gdLst/>
              <a:ahLst/>
              <a:cxnLst/>
              <a:rect r="r" b="b" t="t" l="l"/>
              <a:pathLst>
                <a:path h="136366" w="3529070">
                  <a:moveTo>
                    <a:pt x="3529070" y="0"/>
                  </a:moveTo>
                  <a:lnTo>
                    <a:pt x="3529070" y="136366"/>
                  </a:lnTo>
                  <a:lnTo>
                    <a:pt x="0" y="1363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DE59"/>
              </a:solidFill>
              <a:prstDash val="solid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3529070" cy="174466"/>
            </a:xfrm>
            <a:prstGeom prst="rect">
              <a:avLst/>
            </a:prstGeom>
          </p:spPr>
          <p:txBody>
            <a:bodyPr anchor="ctr" rtlCol="false" tIns="46334" lIns="46334" bIns="46334" rIns="46334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44" id="44"/>
          <p:cNvSpPr/>
          <p:nvPr/>
        </p:nvSpPr>
        <p:spPr>
          <a:xfrm flipH="true">
            <a:off x="14004733" y="7397968"/>
            <a:ext cx="19045" cy="1254824"/>
          </a:xfrm>
          <a:prstGeom prst="line">
            <a:avLst/>
          </a:prstGeom>
          <a:ln cap="flat" w="38100">
            <a:solidFill>
              <a:srgbClr val="FFDE5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45" id="45"/>
          <p:cNvSpPr txBox="true"/>
          <p:nvPr/>
        </p:nvSpPr>
        <p:spPr>
          <a:xfrm rot="0">
            <a:off x="17152546" y="9295571"/>
            <a:ext cx="389120" cy="26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4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9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71792" y="78373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2879601"/>
            <a:ext cx="14537608" cy="0"/>
          </a:xfrm>
          <a:prstGeom prst="line">
            <a:avLst/>
          </a:prstGeom>
          <a:ln cap="flat" w="9525">
            <a:solidFill>
              <a:srgbClr val="7F90D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875196" y="3103438"/>
            <a:ext cx="7230269" cy="2687714"/>
            <a:chOff x="0" y="0"/>
            <a:chExt cx="1904268" cy="7078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04268" cy="707875"/>
            </a:xfrm>
            <a:custGeom>
              <a:avLst/>
              <a:gdLst/>
              <a:ahLst/>
              <a:cxnLst/>
              <a:rect r="r" b="b" t="t" l="l"/>
              <a:pathLst>
                <a:path h="707875" w="1904268">
                  <a:moveTo>
                    <a:pt x="16061" y="0"/>
                  </a:moveTo>
                  <a:lnTo>
                    <a:pt x="1888207" y="0"/>
                  </a:lnTo>
                  <a:cubicBezTo>
                    <a:pt x="1897077" y="0"/>
                    <a:pt x="1904268" y="7191"/>
                    <a:pt x="1904268" y="16061"/>
                  </a:cubicBezTo>
                  <a:lnTo>
                    <a:pt x="1904268" y="691814"/>
                  </a:lnTo>
                  <a:cubicBezTo>
                    <a:pt x="1904268" y="696074"/>
                    <a:pt x="1902576" y="700159"/>
                    <a:pt x="1899564" y="703171"/>
                  </a:cubicBezTo>
                  <a:cubicBezTo>
                    <a:pt x="1896552" y="706183"/>
                    <a:pt x="1892467" y="707875"/>
                    <a:pt x="1888207" y="707875"/>
                  </a:cubicBezTo>
                  <a:lnTo>
                    <a:pt x="16061" y="707875"/>
                  </a:lnTo>
                  <a:cubicBezTo>
                    <a:pt x="7191" y="707875"/>
                    <a:pt x="0" y="700684"/>
                    <a:pt x="0" y="691814"/>
                  </a:cubicBezTo>
                  <a:lnTo>
                    <a:pt x="0" y="16061"/>
                  </a:lnTo>
                  <a:cubicBezTo>
                    <a:pt x="0" y="11802"/>
                    <a:pt x="1692" y="7716"/>
                    <a:pt x="4704" y="4704"/>
                  </a:cubicBezTo>
                  <a:cubicBezTo>
                    <a:pt x="7716" y="1692"/>
                    <a:pt x="11802" y="0"/>
                    <a:pt x="16061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904268" cy="745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072733" y="3223138"/>
            <a:ext cx="5834220" cy="5417490"/>
          </a:xfrm>
          <a:custGeom>
            <a:avLst/>
            <a:gdLst/>
            <a:ahLst/>
            <a:cxnLst/>
            <a:rect r="r" b="b" t="t" l="l"/>
            <a:pathLst>
              <a:path h="5417490" w="5834220">
                <a:moveTo>
                  <a:pt x="0" y="0"/>
                </a:moveTo>
                <a:lnTo>
                  <a:pt x="5834220" y="0"/>
                </a:lnTo>
                <a:lnTo>
                  <a:pt x="5834220" y="5417490"/>
                </a:lnTo>
                <a:lnTo>
                  <a:pt x="0" y="54174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875196" y="6857482"/>
            <a:ext cx="7468274" cy="1129349"/>
          </a:xfrm>
          <a:custGeom>
            <a:avLst/>
            <a:gdLst/>
            <a:ahLst/>
            <a:cxnLst/>
            <a:rect r="r" b="b" t="t" l="l"/>
            <a:pathLst>
              <a:path h="1129349" w="7468274">
                <a:moveTo>
                  <a:pt x="0" y="0"/>
                </a:moveTo>
                <a:lnTo>
                  <a:pt x="7468274" y="0"/>
                </a:lnTo>
                <a:lnTo>
                  <a:pt x="7468274" y="1129349"/>
                </a:lnTo>
                <a:lnTo>
                  <a:pt x="0" y="11293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014804" y="1381521"/>
            <a:ext cx="2525890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07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411099" y="1381521"/>
            <a:ext cx="9578744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Trouble Shooting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761151" y="4010017"/>
            <a:ext cx="5928095" cy="1266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7181" indent="-318591" lvl="1">
              <a:lnSpc>
                <a:spcPts val="5194"/>
              </a:lnSpc>
              <a:buFont typeface="Arial"/>
              <a:buChar char="•"/>
            </a:pPr>
            <a:r>
              <a:rPr lang="en-US" sz="295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주소 접근 포인터</a:t>
            </a:r>
          </a:p>
          <a:p>
            <a:pPr algn="l" marL="637181" indent="-318591" lvl="1">
              <a:lnSpc>
                <a:spcPts val="5194"/>
              </a:lnSpc>
              <a:buFont typeface="Arial"/>
              <a:buChar char="•"/>
            </a:pPr>
            <a:r>
              <a:rPr lang="en-US" sz="295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함수화 → 가독성, 확장성 UP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14804" y="2842138"/>
            <a:ext cx="7024688" cy="925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08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C 코드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064740" y="9348931"/>
            <a:ext cx="389120" cy="26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4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9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cap="flat" w="9525">
            <a:solidFill>
              <a:srgbClr val="7F90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2014804" y="1694012"/>
            <a:ext cx="2525890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08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11099" y="1694012"/>
            <a:ext cx="8091608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느낀점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090701" y="4891834"/>
            <a:ext cx="6954309" cy="2331225"/>
            <a:chOff x="0" y="0"/>
            <a:chExt cx="1212337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12337" cy="406400"/>
            </a:xfrm>
            <a:custGeom>
              <a:avLst/>
              <a:gdLst/>
              <a:ahLst/>
              <a:cxnLst/>
              <a:rect r="r" b="b" t="t" l="l"/>
              <a:pathLst>
                <a:path h="406400" w="1212337">
                  <a:moveTo>
                    <a:pt x="1009137" y="0"/>
                  </a:moveTo>
                  <a:cubicBezTo>
                    <a:pt x="1121361" y="0"/>
                    <a:pt x="1212337" y="90976"/>
                    <a:pt x="1212337" y="203200"/>
                  </a:cubicBezTo>
                  <a:cubicBezTo>
                    <a:pt x="1212337" y="315424"/>
                    <a:pt x="1121361" y="406400"/>
                    <a:pt x="100913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12337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470119" y="4891834"/>
            <a:ext cx="7237531" cy="2331225"/>
            <a:chOff x="0" y="0"/>
            <a:chExt cx="1261711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61711" cy="406400"/>
            </a:xfrm>
            <a:custGeom>
              <a:avLst/>
              <a:gdLst/>
              <a:ahLst/>
              <a:cxnLst/>
              <a:rect r="r" b="b" t="t" l="l"/>
              <a:pathLst>
                <a:path h="406400" w="1261711">
                  <a:moveTo>
                    <a:pt x="1058511" y="0"/>
                  </a:moveTo>
                  <a:cubicBezTo>
                    <a:pt x="1170735" y="0"/>
                    <a:pt x="1261711" y="90976"/>
                    <a:pt x="1261711" y="203200"/>
                  </a:cubicBezTo>
                  <a:cubicBezTo>
                    <a:pt x="1261711" y="315424"/>
                    <a:pt x="1170735" y="406400"/>
                    <a:pt x="105851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261711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090701" y="4891834"/>
            <a:ext cx="2331225" cy="233122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470119" y="4891834"/>
            <a:ext cx="2331225" cy="2331225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4500198" y="5213554"/>
            <a:ext cx="4263100" cy="1668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8"/>
              </a:lnSpc>
            </a:pPr>
            <a:r>
              <a:rPr lang="en-US" sz="2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스스로 개념 정리가 안된 상태로 코딩을 시작하게 되었는데,</a:t>
            </a:r>
          </a:p>
          <a:p>
            <a:pPr algn="l">
              <a:lnSpc>
                <a:spcPts val="3328"/>
              </a:lnSpc>
            </a:pPr>
            <a:r>
              <a:rPr lang="en-US" sz="2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늦더라도 개념을 이해한 후에 시작해야 나의 것이 됨</a:t>
            </a:r>
            <a:r>
              <a:rPr lang="en-US" sz="2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910751" y="5288440"/>
            <a:ext cx="4402753" cy="1518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</a:pPr>
            <a:r>
              <a:rPr lang="en-US" sz="24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C 코드 검증을 하면서 주소 접근을 위한 포인터에서 어려움을 </a:t>
            </a:r>
          </a:p>
          <a:p>
            <a:pPr algn="l">
              <a:lnSpc>
                <a:spcPts val="3072"/>
              </a:lnSpc>
            </a:pPr>
            <a:r>
              <a:rPr lang="en-US" sz="24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겪었는데, 항상 C를 절대 놓으면 </a:t>
            </a:r>
          </a:p>
          <a:p>
            <a:pPr algn="l">
              <a:lnSpc>
                <a:spcPts val="3072"/>
              </a:lnSpc>
            </a:pPr>
            <a:r>
              <a:rPr lang="en-US" sz="24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안된다는 걸 다시 한 번 느낌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83891" y="5840238"/>
            <a:ext cx="2944846" cy="443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0"/>
              </a:lnSpc>
            </a:pPr>
            <a:r>
              <a:rPr lang="en-US" sz="3000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개념 정리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470119" y="5791380"/>
            <a:ext cx="2331225" cy="532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C 코드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152546" y="9295571"/>
            <a:ext cx="389120" cy="26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4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9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4211267"/>
            <a:ext cx="14537608" cy="0"/>
          </a:xfrm>
          <a:prstGeom prst="line">
            <a:avLst/>
          </a:prstGeom>
          <a:ln cap="flat" w="9525">
            <a:solidFill>
              <a:srgbClr val="7F90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824304" y="2541737"/>
            <a:ext cx="9098140" cy="1503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79"/>
              </a:lnSpc>
              <a:spcBef>
                <a:spcPct val="0"/>
              </a:spcBef>
            </a:pPr>
            <a:r>
              <a:rPr lang="en-US" sz="86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THANK YOU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70446" y="4511305"/>
            <a:ext cx="14537608" cy="438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545454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9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cap="flat" w="9525">
            <a:solidFill>
              <a:srgbClr val="7F90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2014804" y="1694012"/>
            <a:ext cx="2525890" cy="1278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목차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400609" y="3730094"/>
            <a:ext cx="5171432" cy="3577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AXI4_Lite Block diagram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AXI4_Lite 검증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Trouble Shooting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느낀점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34307" y="3730094"/>
            <a:ext cx="4722758" cy="3577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APB &amp; AXI 개념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개발 환경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APB Block diagram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APB 검증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138879" y="3730094"/>
            <a:ext cx="1136015" cy="3577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05180" y="3730094"/>
            <a:ext cx="1136015" cy="3577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06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07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08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143211" y="9295571"/>
            <a:ext cx="389120" cy="26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4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9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861868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cap="flat" w="9525">
            <a:solidFill>
              <a:srgbClr val="7F90D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916820" y="3492449"/>
            <a:ext cx="3417703" cy="899973"/>
            <a:chOff x="0" y="0"/>
            <a:chExt cx="900136" cy="2370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00136" cy="237030"/>
            </a:xfrm>
            <a:custGeom>
              <a:avLst/>
              <a:gdLst/>
              <a:ahLst/>
              <a:cxnLst/>
              <a:rect r="r" b="b" t="t" l="l"/>
              <a:pathLst>
                <a:path h="237030" w="900136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203051"/>
                  </a:lnTo>
                  <a:cubicBezTo>
                    <a:pt x="900136" y="221817"/>
                    <a:pt x="884923" y="237030"/>
                    <a:pt x="866157" y="237030"/>
                  </a:cubicBezTo>
                  <a:lnTo>
                    <a:pt x="33979" y="237030"/>
                  </a:lnTo>
                  <a:cubicBezTo>
                    <a:pt x="15213" y="237030"/>
                    <a:pt x="0" y="221817"/>
                    <a:pt x="0" y="203051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900136" cy="275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916820" y="5652971"/>
            <a:ext cx="3417703" cy="899973"/>
            <a:chOff x="0" y="0"/>
            <a:chExt cx="900136" cy="2370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00136" cy="237030"/>
            </a:xfrm>
            <a:custGeom>
              <a:avLst/>
              <a:gdLst/>
              <a:ahLst/>
              <a:cxnLst/>
              <a:rect r="r" b="b" t="t" l="l"/>
              <a:pathLst>
                <a:path h="237030" w="900136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203051"/>
                  </a:lnTo>
                  <a:cubicBezTo>
                    <a:pt x="900136" y="221817"/>
                    <a:pt x="884923" y="237030"/>
                    <a:pt x="866157" y="237030"/>
                  </a:cubicBezTo>
                  <a:lnTo>
                    <a:pt x="33979" y="237030"/>
                  </a:lnTo>
                  <a:cubicBezTo>
                    <a:pt x="15213" y="237030"/>
                    <a:pt x="0" y="221817"/>
                    <a:pt x="0" y="203051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900136" cy="275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875196" y="7634784"/>
            <a:ext cx="3417703" cy="899973"/>
            <a:chOff x="0" y="0"/>
            <a:chExt cx="900136" cy="2370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00136" cy="237030"/>
            </a:xfrm>
            <a:custGeom>
              <a:avLst/>
              <a:gdLst/>
              <a:ahLst/>
              <a:cxnLst/>
              <a:rect r="r" b="b" t="t" l="l"/>
              <a:pathLst>
                <a:path h="237030" w="900136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203051"/>
                  </a:lnTo>
                  <a:cubicBezTo>
                    <a:pt x="900136" y="221817"/>
                    <a:pt x="884923" y="237030"/>
                    <a:pt x="866157" y="237030"/>
                  </a:cubicBezTo>
                  <a:lnTo>
                    <a:pt x="33979" y="237030"/>
                  </a:lnTo>
                  <a:cubicBezTo>
                    <a:pt x="15213" y="237030"/>
                    <a:pt x="0" y="221817"/>
                    <a:pt x="0" y="203051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900136" cy="275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014804" y="1694012"/>
            <a:ext cx="2525890" cy="1278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411099" y="1782533"/>
            <a:ext cx="14000601" cy="1120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APB (AMBA Peripheral Bus)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759927" y="3481352"/>
            <a:ext cx="9674245" cy="855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ARM에서 정의한 AMBA(Advanced Microcontroller Bus Architecture) </a:t>
            </a:r>
          </a:p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버스 프로토콜 중 하나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16820" y="3289175"/>
            <a:ext cx="3417703" cy="925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3" indent="-388622" lvl="1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개념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642091" y="4705639"/>
            <a:ext cx="8156675" cy="320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80" indent="-248290" lvl="1">
              <a:lnSpc>
                <a:spcPts val="5244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저비용 인터페이스, 저전력 소비, 단순화 구조</a:t>
            </a:r>
          </a:p>
          <a:p>
            <a:pPr algn="l" marL="496580" indent="-248290" lvl="1">
              <a:lnSpc>
                <a:spcPts val="5244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비파이프라인 구조</a:t>
            </a:r>
          </a:p>
          <a:p>
            <a:pPr algn="l" marL="496580" indent="-248290" lvl="1">
              <a:lnSpc>
                <a:spcPts val="5244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동기식 프로토콜</a:t>
            </a:r>
          </a:p>
          <a:p>
            <a:pPr algn="l" marL="496580" indent="-248290" lvl="1">
              <a:lnSpc>
                <a:spcPts val="5244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모든 전송은 최소 2clk 이상 소요</a:t>
            </a:r>
          </a:p>
          <a:p>
            <a:pPr algn="l">
              <a:lnSpc>
                <a:spcPts val="5244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916820" y="5449697"/>
            <a:ext cx="3417703" cy="925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3" indent="-388622" lvl="1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특징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75196" y="7431510"/>
            <a:ext cx="3417703" cy="925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3" indent="-388622" lvl="1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용도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642091" y="7842800"/>
            <a:ext cx="10402532" cy="417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CPU와 주변장치를 연결하는데 사용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2273555" y="5468967"/>
            <a:ext cx="4139249" cy="3513188"/>
          </a:xfrm>
          <a:custGeom>
            <a:avLst/>
            <a:gdLst/>
            <a:ahLst/>
            <a:cxnLst/>
            <a:rect r="r" b="b" t="t" l="l"/>
            <a:pathLst>
              <a:path h="3513188" w="4139249">
                <a:moveTo>
                  <a:pt x="0" y="0"/>
                </a:moveTo>
                <a:lnTo>
                  <a:pt x="4139249" y="0"/>
                </a:lnTo>
                <a:lnTo>
                  <a:pt x="4139249" y="3513188"/>
                </a:lnTo>
                <a:lnTo>
                  <a:pt x="0" y="35131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7157516" y="9427067"/>
            <a:ext cx="389120" cy="26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4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9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cap="flat" w="9525">
            <a:solidFill>
              <a:srgbClr val="7F90D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916820" y="3492449"/>
            <a:ext cx="3417703" cy="899973"/>
            <a:chOff x="0" y="0"/>
            <a:chExt cx="900136" cy="2370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00136" cy="237030"/>
            </a:xfrm>
            <a:custGeom>
              <a:avLst/>
              <a:gdLst/>
              <a:ahLst/>
              <a:cxnLst/>
              <a:rect r="r" b="b" t="t" l="l"/>
              <a:pathLst>
                <a:path h="237030" w="900136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203051"/>
                  </a:lnTo>
                  <a:cubicBezTo>
                    <a:pt x="900136" y="221817"/>
                    <a:pt x="884923" y="237030"/>
                    <a:pt x="866157" y="237030"/>
                  </a:cubicBezTo>
                  <a:lnTo>
                    <a:pt x="33979" y="237030"/>
                  </a:lnTo>
                  <a:cubicBezTo>
                    <a:pt x="15213" y="237030"/>
                    <a:pt x="0" y="221817"/>
                    <a:pt x="0" y="203051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900136" cy="275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916820" y="5652971"/>
            <a:ext cx="3417703" cy="899973"/>
            <a:chOff x="0" y="0"/>
            <a:chExt cx="900136" cy="2370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00136" cy="237030"/>
            </a:xfrm>
            <a:custGeom>
              <a:avLst/>
              <a:gdLst/>
              <a:ahLst/>
              <a:cxnLst/>
              <a:rect r="r" b="b" t="t" l="l"/>
              <a:pathLst>
                <a:path h="237030" w="900136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203051"/>
                  </a:lnTo>
                  <a:cubicBezTo>
                    <a:pt x="900136" y="221817"/>
                    <a:pt x="884923" y="237030"/>
                    <a:pt x="866157" y="237030"/>
                  </a:cubicBezTo>
                  <a:lnTo>
                    <a:pt x="33979" y="237030"/>
                  </a:lnTo>
                  <a:cubicBezTo>
                    <a:pt x="15213" y="237030"/>
                    <a:pt x="0" y="221817"/>
                    <a:pt x="0" y="203051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900136" cy="275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875196" y="7634784"/>
            <a:ext cx="3417703" cy="899973"/>
            <a:chOff x="0" y="0"/>
            <a:chExt cx="900136" cy="2370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00136" cy="237030"/>
            </a:xfrm>
            <a:custGeom>
              <a:avLst/>
              <a:gdLst/>
              <a:ahLst/>
              <a:cxnLst/>
              <a:rect r="r" b="b" t="t" l="l"/>
              <a:pathLst>
                <a:path h="237030" w="900136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203051"/>
                  </a:lnTo>
                  <a:cubicBezTo>
                    <a:pt x="900136" y="221817"/>
                    <a:pt x="884923" y="237030"/>
                    <a:pt x="866157" y="237030"/>
                  </a:cubicBezTo>
                  <a:lnTo>
                    <a:pt x="33979" y="237030"/>
                  </a:lnTo>
                  <a:cubicBezTo>
                    <a:pt x="15213" y="237030"/>
                    <a:pt x="0" y="221817"/>
                    <a:pt x="0" y="203051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900136" cy="275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014804" y="1694012"/>
            <a:ext cx="2525890" cy="1278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411099" y="1941993"/>
            <a:ext cx="14000601" cy="830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AXI(Advanced eXtensible Interface)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759927" y="3481352"/>
            <a:ext cx="9674245" cy="855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Master 와 Slave 간 point-to-point 연결의 신호와 타이밍을 정의</a:t>
            </a:r>
          </a:p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인터페이스 규격으로 인터페이스 간의 신호와 타이밍을 기술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16820" y="3289175"/>
            <a:ext cx="3417703" cy="925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3" indent="-388622" lvl="1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개념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642091" y="4708120"/>
            <a:ext cx="8156675" cy="255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80" indent="-248290" lvl="1">
              <a:lnSpc>
                <a:spcPts val="5244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5개 채널로 구성 (단방향)</a:t>
            </a:r>
          </a:p>
          <a:p>
            <a:pPr algn="l" marL="496580" indent="-248290" lvl="1">
              <a:lnSpc>
                <a:spcPts val="5244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주소 / 데이터 채널이 분리되어 있어 병렬 처리 가능</a:t>
            </a:r>
          </a:p>
          <a:p>
            <a:pPr algn="l" marL="496580" indent="-248290" lvl="1">
              <a:lnSpc>
                <a:spcPts val="5244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Handshake 기반 전송</a:t>
            </a:r>
          </a:p>
          <a:p>
            <a:pPr algn="l" marL="496580" indent="-248290" lvl="1">
              <a:lnSpc>
                <a:spcPts val="5244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AXI4_Lite → Burst 지원 X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916820" y="5449697"/>
            <a:ext cx="3417703" cy="925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3" indent="-388622" lvl="1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특징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75196" y="7431510"/>
            <a:ext cx="3417703" cy="925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3" indent="-388622" lvl="1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용도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642091" y="7842800"/>
            <a:ext cx="10402532" cy="417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프로세서와 메모리 또는 주변장치를 연결하는데 사용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2130284" y="6332952"/>
            <a:ext cx="5022262" cy="2515722"/>
          </a:xfrm>
          <a:custGeom>
            <a:avLst/>
            <a:gdLst/>
            <a:ahLst/>
            <a:cxnLst/>
            <a:rect r="r" b="b" t="t" l="l"/>
            <a:pathLst>
              <a:path h="2515722" w="5022262">
                <a:moveTo>
                  <a:pt x="0" y="0"/>
                </a:moveTo>
                <a:lnTo>
                  <a:pt x="5022262" y="0"/>
                </a:lnTo>
                <a:lnTo>
                  <a:pt x="5022262" y="2515722"/>
                </a:lnTo>
                <a:lnTo>
                  <a:pt x="0" y="25157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7152546" y="9295571"/>
            <a:ext cx="389120" cy="26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4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9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023744" y="3763308"/>
            <a:ext cx="6789706" cy="4962525"/>
            <a:chOff x="0" y="0"/>
            <a:chExt cx="1788235" cy="13070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88235" cy="1307002"/>
            </a:xfrm>
            <a:custGeom>
              <a:avLst/>
              <a:gdLst/>
              <a:ahLst/>
              <a:cxnLst/>
              <a:rect r="r" b="b" t="t" l="l"/>
              <a:pathLst>
                <a:path h="1307002" w="1788235">
                  <a:moveTo>
                    <a:pt x="17104" y="0"/>
                  </a:moveTo>
                  <a:lnTo>
                    <a:pt x="1771132" y="0"/>
                  </a:lnTo>
                  <a:cubicBezTo>
                    <a:pt x="1780578" y="0"/>
                    <a:pt x="1788235" y="7658"/>
                    <a:pt x="1788235" y="17104"/>
                  </a:cubicBezTo>
                  <a:lnTo>
                    <a:pt x="1788235" y="1289899"/>
                  </a:lnTo>
                  <a:cubicBezTo>
                    <a:pt x="1788235" y="1299345"/>
                    <a:pt x="1780578" y="1307002"/>
                    <a:pt x="1771132" y="1307002"/>
                  </a:cubicBezTo>
                  <a:lnTo>
                    <a:pt x="17104" y="1307002"/>
                  </a:lnTo>
                  <a:cubicBezTo>
                    <a:pt x="7658" y="1307002"/>
                    <a:pt x="0" y="1299345"/>
                    <a:pt x="0" y="1289899"/>
                  </a:cubicBezTo>
                  <a:lnTo>
                    <a:pt x="0" y="17104"/>
                  </a:lnTo>
                  <a:cubicBezTo>
                    <a:pt x="0" y="7658"/>
                    <a:pt x="7658" y="0"/>
                    <a:pt x="17104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88235" cy="1345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184772" y="3763308"/>
            <a:ext cx="6902112" cy="4962525"/>
            <a:chOff x="0" y="0"/>
            <a:chExt cx="1817840" cy="130700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17840" cy="1307002"/>
            </a:xfrm>
            <a:custGeom>
              <a:avLst/>
              <a:gdLst/>
              <a:ahLst/>
              <a:cxnLst/>
              <a:rect r="r" b="b" t="t" l="l"/>
              <a:pathLst>
                <a:path h="1307002" w="1817840">
                  <a:moveTo>
                    <a:pt x="16825" y="0"/>
                  </a:moveTo>
                  <a:lnTo>
                    <a:pt x="1801015" y="0"/>
                  </a:lnTo>
                  <a:cubicBezTo>
                    <a:pt x="1805477" y="0"/>
                    <a:pt x="1809757" y="1773"/>
                    <a:pt x="1812912" y="4928"/>
                  </a:cubicBezTo>
                  <a:cubicBezTo>
                    <a:pt x="1816068" y="8083"/>
                    <a:pt x="1817840" y="12363"/>
                    <a:pt x="1817840" y="16825"/>
                  </a:cubicBezTo>
                  <a:lnTo>
                    <a:pt x="1817840" y="1290177"/>
                  </a:lnTo>
                  <a:cubicBezTo>
                    <a:pt x="1817840" y="1299470"/>
                    <a:pt x="1810307" y="1307002"/>
                    <a:pt x="1801015" y="1307002"/>
                  </a:cubicBezTo>
                  <a:lnTo>
                    <a:pt x="16825" y="1307002"/>
                  </a:lnTo>
                  <a:cubicBezTo>
                    <a:pt x="7533" y="1307002"/>
                    <a:pt x="0" y="1299470"/>
                    <a:pt x="0" y="1290177"/>
                  </a:cubicBezTo>
                  <a:lnTo>
                    <a:pt x="0" y="16825"/>
                  </a:lnTo>
                  <a:cubicBezTo>
                    <a:pt x="0" y="12363"/>
                    <a:pt x="1773" y="8083"/>
                    <a:pt x="4928" y="4928"/>
                  </a:cubicBezTo>
                  <a:cubicBezTo>
                    <a:pt x="8083" y="1773"/>
                    <a:pt x="12363" y="0"/>
                    <a:pt x="16825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817840" cy="1345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cap="flat" w="9525">
            <a:solidFill>
              <a:srgbClr val="7F90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4131856" y="7027861"/>
            <a:ext cx="2915393" cy="1457697"/>
          </a:xfrm>
          <a:custGeom>
            <a:avLst/>
            <a:gdLst/>
            <a:ahLst/>
            <a:cxnLst/>
            <a:rect r="r" b="b" t="t" l="l"/>
            <a:pathLst>
              <a:path h="1457697" w="2915393">
                <a:moveTo>
                  <a:pt x="0" y="0"/>
                </a:moveTo>
                <a:lnTo>
                  <a:pt x="2915393" y="0"/>
                </a:lnTo>
                <a:lnTo>
                  <a:pt x="2915393" y="1457696"/>
                </a:lnTo>
                <a:lnTo>
                  <a:pt x="0" y="14576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591402" y="5064360"/>
            <a:ext cx="1639394" cy="1811962"/>
          </a:xfrm>
          <a:custGeom>
            <a:avLst/>
            <a:gdLst/>
            <a:ahLst/>
            <a:cxnLst/>
            <a:rect r="r" b="b" t="t" l="l"/>
            <a:pathLst>
              <a:path h="1811962" w="1639394">
                <a:moveTo>
                  <a:pt x="0" y="0"/>
                </a:moveTo>
                <a:lnTo>
                  <a:pt x="1639394" y="0"/>
                </a:lnTo>
                <a:lnTo>
                  <a:pt x="1639394" y="1811962"/>
                </a:lnTo>
                <a:lnTo>
                  <a:pt x="0" y="18119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615377" y="4459575"/>
            <a:ext cx="2915405" cy="2915405"/>
          </a:xfrm>
          <a:custGeom>
            <a:avLst/>
            <a:gdLst/>
            <a:ahLst/>
            <a:cxnLst/>
            <a:rect r="r" b="b" t="t" l="l"/>
            <a:pathLst>
              <a:path h="2915405" w="2915405">
                <a:moveTo>
                  <a:pt x="0" y="0"/>
                </a:moveTo>
                <a:lnTo>
                  <a:pt x="2915405" y="0"/>
                </a:lnTo>
                <a:lnTo>
                  <a:pt x="2915405" y="2915405"/>
                </a:lnTo>
                <a:lnTo>
                  <a:pt x="0" y="29154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592906" y="4827253"/>
            <a:ext cx="4454316" cy="3329601"/>
          </a:xfrm>
          <a:custGeom>
            <a:avLst/>
            <a:gdLst/>
            <a:ahLst/>
            <a:cxnLst/>
            <a:rect r="r" b="b" t="t" l="l"/>
            <a:pathLst>
              <a:path h="3329601" w="4454316">
                <a:moveTo>
                  <a:pt x="0" y="0"/>
                </a:moveTo>
                <a:lnTo>
                  <a:pt x="4454316" y="0"/>
                </a:lnTo>
                <a:lnTo>
                  <a:pt x="4454316" y="3329601"/>
                </a:lnTo>
                <a:lnTo>
                  <a:pt x="0" y="33296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014804" y="1694012"/>
            <a:ext cx="2525890" cy="1278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411099" y="1694012"/>
            <a:ext cx="6967659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개발 환경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646014" y="3442445"/>
            <a:ext cx="3658724" cy="974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64"/>
              </a:lnSpc>
            </a:pPr>
            <a:r>
              <a:rPr lang="en-US" sz="38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Language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990702" y="3442445"/>
            <a:ext cx="3658724" cy="974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64"/>
              </a:lnSpc>
            </a:pPr>
            <a:r>
              <a:rPr lang="en-US" sz="38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Simulation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152546" y="9295571"/>
            <a:ext cx="389120" cy="26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4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9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09896" y="2203976"/>
            <a:ext cx="14537608" cy="0"/>
          </a:xfrm>
          <a:prstGeom prst="line">
            <a:avLst/>
          </a:prstGeom>
          <a:ln cap="flat" w="9525">
            <a:solidFill>
              <a:srgbClr val="7F90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241507" y="2757532"/>
            <a:ext cx="13423020" cy="5990022"/>
          </a:xfrm>
          <a:custGeom>
            <a:avLst/>
            <a:gdLst/>
            <a:ahLst/>
            <a:cxnLst/>
            <a:rect r="r" b="b" t="t" l="l"/>
            <a:pathLst>
              <a:path h="5990022" w="13423020">
                <a:moveTo>
                  <a:pt x="0" y="0"/>
                </a:moveTo>
                <a:lnTo>
                  <a:pt x="13423020" y="0"/>
                </a:lnTo>
                <a:lnTo>
                  <a:pt x="13423020" y="5990022"/>
                </a:lnTo>
                <a:lnTo>
                  <a:pt x="0" y="59900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49503" y="705896"/>
            <a:ext cx="2525890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45799" y="705896"/>
            <a:ext cx="11886055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APB Block Diagram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152546" y="9295571"/>
            <a:ext cx="389120" cy="26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4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9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09896" y="2203976"/>
            <a:ext cx="14537608" cy="0"/>
          </a:xfrm>
          <a:prstGeom prst="line">
            <a:avLst/>
          </a:prstGeom>
          <a:ln cap="flat" w="9525">
            <a:solidFill>
              <a:srgbClr val="7F90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397388" y="3719895"/>
            <a:ext cx="6950115" cy="4196132"/>
          </a:xfrm>
          <a:custGeom>
            <a:avLst/>
            <a:gdLst/>
            <a:ahLst/>
            <a:cxnLst/>
            <a:rect r="r" b="b" t="t" l="l"/>
            <a:pathLst>
              <a:path h="4196132" w="6950115">
                <a:moveTo>
                  <a:pt x="0" y="0"/>
                </a:moveTo>
                <a:lnTo>
                  <a:pt x="6950116" y="0"/>
                </a:lnTo>
                <a:lnTo>
                  <a:pt x="6950116" y="4196132"/>
                </a:lnTo>
                <a:lnTo>
                  <a:pt x="0" y="41961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49503" y="705896"/>
            <a:ext cx="2525890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45799" y="705896"/>
            <a:ext cx="11886055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APB Block Diagram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695293" y="4170727"/>
            <a:ext cx="7382560" cy="3294467"/>
          </a:xfrm>
          <a:custGeom>
            <a:avLst/>
            <a:gdLst/>
            <a:ahLst/>
            <a:cxnLst/>
            <a:rect r="r" b="b" t="t" l="l"/>
            <a:pathLst>
              <a:path h="3294467" w="7382560">
                <a:moveTo>
                  <a:pt x="0" y="0"/>
                </a:moveTo>
                <a:lnTo>
                  <a:pt x="7382560" y="0"/>
                </a:lnTo>
                <a:lnTo>
                  <a:pt x="7382560" y="3294467"/>
                </a:lnTo>
                <a:lnTo>
                  <a:pt x="0" y="32944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152546" y="9295571"/>
            <a:ext cx="389120" cy="26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4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9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60673" y="639336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09896" y="2203976"/>
            <a:ext cx="14537608" cy="0"/>
          </a:xfrm>
          <a:prstGeom prst="line">
            <a:avLst/>
          </a:prstGeom>
          <a:ln cap="flat" w="9525">
            <a:solidFill>
              <a:srgbClr val="7F90D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6481249" y="5748908"/>
            <a:ext cx="563065" cy="374584"/>
            <a:chOff x="0" y="0"/>
            <a:chExt cx="812800" cy="5407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540722"/>
            </a:xfrm>
            <a:custGeom>
              <a:avLst/>
              <a:gdLst/>
              <a:ahLst/>
              <a:cxnLst/>
              <a:rect r="r" b="b" t="t" l="l"/>
              <a:pathLst>
                <a:path h="540722" w="812800">
                  <a:moveTo>
                    <a:pt x="812800" y="270361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37522"/>
                  </a:lnTo>
                  <a:lnTo>
                    <a:pt x="406400" y="337522"/>
                  </a:lnTo>
                  <a:lnTo>
                    <a:pt x="406400" y="540722"/>
                  </a:lnTo>
                  <a:lnTo>
                    <a:pt x="812800" y="270361"/>
                  </a:lnTo>
                  <a:close/>
                </a:path>
              </a:pathLst>
            </a:custGeom>
            <a:solidFill>
              <a:srgbClr val="5768B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65100"/>
              <a:ext cx="711200" cy="1724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583166" y="5748908"/>
            <a:ext cx="563065" cy="374584"/>
            <a:chOff x="0" y="0"/>
            <a:chExt cx="812800" cy="54072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540722"/>
            </a:xfrm>
            <a:custGeom>
              <a:avLst/>
              <a:gdLst/>
              <a:ahLst/>
              <a:cxnLst/>
              <a:rect r="r" b="b" t="t" l="l"/>
              <a:pathLst>
                <a:path h="540722" w="812800">
                  <a:moveTo>
                    <a:pt x="812800" y="270361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37522"/>
                  </a:lnTo>
                  <a:lnTo>
                    <a:pt x="406400" y="337522"/>
                  </a:lnTo>
                  <a:lnTo>
                    <a:pt x="406400" y="540722"/>
                  </a:lnTo>
                  <a:lnTo>
                    <a:pt x="812800" y="270361"/>
                  </a:lnTo>
                  <a:close/>
                </a:path>
              </a:pathLst>
            </a:custGeom>
            <a:solidFill>
              <a:srgbClr val="5768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65100"/>
              <a:ext cx="711200" cy="1724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723083" y="4198277"/>
            <a:ext cx="2785851" cy="4897801"/>
          </a:xfrm>
          <a:custGeom>
            <a:avLst/>
            <a:gdLst/>
            <a:ahLst/>
            <a:cxnLst/>
            <a:rect r="r" b="b" t="t" l="l"/>
            <a:pathLst>
              <a:path h="4897801" w="2785851">
                <a:moveTo>
                  <a:pt x="0" y="0"/>
                </a:moveTo>
                <a:lnTo>
                  <a:pt x="2785851" y="0"/>
                </a:lnTo>
                <a:lnTo>
                  <a:pt x="2785851" y="4897802"/>
                </a:lnTo>
                <a:lnTo>
                  <a:pt x="0" y="48978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772" r="0" b="-4772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974521" y="4198277"/>
            <a:ext cx="2678437" cy="4897801"/>
          </a:xfrm>
          <a:custGeom>
            <a:avLst/>
            <a:gdLst/>
            <a:ahLst/>
            <a:cxnLst/>
            <a:rect r="r" b="b" t="t" l="l"/>
            <a:pathLst>
              <a:path h="4897801" w="2678437">
                <a:moveTo>
                  <a:pt x="0" y="0"/>
                </a:moveTo>
                <a:lnTo>
                  <a:pt x="2678437" y="0"/>
                </a:lnTo>
                <a:lnTo>
                  <a:pt x="2678437" y="4897802"/>
                </a:lnTo>
                <a:lnTo>
                  <a:pt x="0" y="48978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23093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079681" y="4289872"/>
            <a:ext cx="2109481" cy="4806207"/>
          </a:xfrm>
          <a:custGeom>
            <a:avLst/>
            <a:gdLst/>
            <a:ahLst/>
            <a:cxnLst/>
            <a:rect r="r" b="b" t="t" l="l"/>
            <a:pathLst>
              <a:path h="4806207" w="2109481">
                <a:moveTo>
                  <a:pt x="0" y="0"/>
                </a:moveTo>
                <a:lnTo>
                  <a:pt x="2109480" y="0"/>
                </a:lnTo>
                <a:lnTo>
                  <a:pt x="2109480" y="4806207"/>
                </a:lnTo>
                <a:lnTo>
                  <a:pt x="0" y="48062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437" r="0" b="-2360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949503" y="705896"/>
            <a:ext cx="2525890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345799" y="705896"/>
            <a:ext cx="11405513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APB_FND 검증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345799" y="3189393"/>
            <a:ext cx="3305339" cy="818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96"/>
              </a:lnSpc>
            </a:pPr>
            <a:r>
              <a:rPr lang="en-US" sz="32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C code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840891" y="3189393"/>
            <a:ext cx="3305339" cy="818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96"/>
              </a:lnSpc>
            </a:pPr>
            <a:r>
              <a:rPr lang="en-US" sz="32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ASM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676235" y="3189393"/>
            <a:ext cx="3305339" cy="818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96"/>
              </a:lnSpc>
            </a:pPr>
            <a:r>
              <a:rPr lang="en-US" sz="32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Machine Code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09896" y="2334767"/>
            <a:ext cx="5248366" cy="523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 u="sng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UP COUNTER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7517320" y="9204535"/>
            <a:ext cx="389120" cy="26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4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90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60673" y="639336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09896" y="2203976"/>
            <a:ext cx="14537608" cy="0"/>
          </a:xfrm>
          <a:prstGeom prst="line">
            <a:avLst/>
          </a:prstGeom>
          <a:ln cap="flat" w="9525">
            <a:solidFill>
              <a:srgbClr val="7F90D4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657" t="0" r="657" b="0"/>
          <a:stretch>
            <a:fillRect/>
          </a:stretch>
        </p:blipFill>
        <p:spPr>
          <a:xfrm flipH="false" flipV="false" rot="0">
            <a:off x="4927874" y="2539080"/>
            <a:ext cx="11419630" cy="6509189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949503" y="705896"/>
            <a:ext cx="2525890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45799" y="705896"/>
            <a:ext cx="11405513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APB_FND 검증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09896" y="2334767"/>
            <a:ext cx="5248366" cy="523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 u="sng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동작 영상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495863" y="9204535"/>
            <a:ext cx="389120" cy="261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4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9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DAGyMFpENFs</dc:identifier>
  <dcterms:modified xsi:type="dcterms:W3CDTF">2011-08-01T06:04:30Z</dcterms:modified>
  <cp:revision>1</cp:revision>
  <dc:title>APB_AXI</dc:title>
</cp:coreProperties>
</file>